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a" ContentType="audio/x-ms-wma"/>
  <Default Extension="rels" ContentType="application/vnd.openxmlformats-package.relationships+xml"/>
  <Default Extension="xml" ContentType="application/xml"/>
  <Default Extension="avi" ContentType="video/avi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2"/>
  </p:notesMasterIdLst>
  <p:sldIdLst>
    <p:sldId id="256" r:id="rId2"/>
    <p:sldId id="266" r:id="rId3"/>
    <p:sldId id="267" r:id="rId4"/>
    <p:sldId id="261" r:id="rId5"/>
    <p:sldId id="262" r:id="rId6"/>
    <p:sldId id="263" r:id="rId7"/>
    <p:sldId id="264" r:id="rId8"/>
    <p:sldId id="268" r:id="rId9"/>
    <p:sldId id="258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1E0087-D158-49E1-B1CC-04EE69E8A7FD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3E5D7-BE9C-450A-88F9-7557E649C4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21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FA9293F7-9342-40F3-AD06-82712E0D9717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E43FD245-0A75-422F-BF28-7925C7DD4564}" type="datetimeFigureOut">
              <a:rPr lang="en-US" smtClean="0"/>
              <a:t>12/25/2014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6.png"/><Relationship Id="rId2" Type="http://schemas.microsoft.com/office/2007/relationships/media" Target="../media/media1.wm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microsoft.com/office/2007/relationships/media" Target="../media/media2.avi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 smtClean="0"/>
              <a:t>Creating an Automated Coaching Assistant: </a:t>
            </a:r>
            <a:r>
              <a:rPr lang="en-US" sz="3200" dirty="0" smtClean="0"/>
              <a:t>Implementing Technology to Assess Quality of Strength Training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Michael Clougher ‘15</a:t>
            </a:r>
          </a:p>
          <a:p>
            <a:r>
              <a:rPr lang="en-US" dirty="0"/>
              <a:t>Advisor: Professor Izmirli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3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</a:t>
            </a:r>
            <a:endParaRPr lang="en-US" dirty="0"/>
          </a:p>
        </p:txBody>
      </p:sp>
      <p:pic>
        <p:nvPicPr>
          <p:cNvPr id="6156" name="Picture 12" descr="C:\Users\Michael\AppData\Local\Microsoft\Windows\INetCache\IE\Q4U3NS6E\MM900303364[1]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99" y="2362200"/>
            <a:ext cx="3217718" cy="307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C:\Users\Michael\AppData\Local\Microsoft\Windows\INetCache\IE\8FAHZZ8Y\MM900395769[1]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00000">
            <a:off x="5157786" y="725238"/>
            <a:ext cx="996661" cy="199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68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Earlier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Replace need for personal trainers</a:t>
            </a:r>
          </a:p>
          <a:p>
            <a:r>
              <a:rPr lang="en-US" dirty="0" smtClean="0"/>
              <a:t>Simple exercises</a:t>
            </a:r>
          </a:p>
          <a:p>
            <a:r>
              <a:rPr lang="en-US" dirty="0" smtClean="0"/>
              <a:t>Feedback up to interpretation</a:t>
            </a:r>
          </a:p>
          <a:p>
            <a:r>
              <a:rPr lang="en-US" dirty="0" smtClean="0"/>
              <a:t>One camera utilized</a:t>
            </a:r>
          </a:p>
          <a:p>
            <a:endParaRPr lang="en-US" dirty="0"/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Earlier Work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124200"/>
            <a:ext cx="5884208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4876800"/>
            <a:ext cx="5884212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40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Semester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Concentrate on complex exercise</a:t>
            </a:r>
          </a:p>
          <a:p>
            <a:r>
              <a:rPr lang="en-US" dirty="0" smtClean="0"/>
              <a:t>One camera insufficient	</a:t>
            </a:r>
          </a:p>
          <a:p>
            <a:pPr lvl="1"/>
            <a:r>
              <a:rPr lang="en-US" dirty="0" smtClean="0"/>
              <a:t>Noise estimates from occlusion </a:t>
            </a:r>
          </a:p>
          <a:p>
            <a:pPr lvl="1"/>
            <a:r>
              <a:rPr lang="en-US" dirty="0" smtClean="0"/>
              <a:t>Need to improve accuracy</a:t>
            </a:r>
          </a:p>
          <a:p>
            <a:r>
              <a:rPr lang="en-US" dirty="0" smtClean="0"/>
              <a:t>One view informs the other</a:t>
            </a:r>
          </a:p>
        </p:txBody>
      </p:sp>
      <p:pic>
        <p:nvPicPr>
          <p:cNvPr id="4" name="Picture 2" descr="http://www.microsoft-careers.com/sites/microsoft_global/images/kinect-4-windows/new-skin/spt-kinect-came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2" y="3886200"/>
            <a:ext cx="4876798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54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Performing the 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Analyzing the deadlift exercise</a:t>
            </a:r>
          </a:p>
          <a:p>
            <a:r>
              <a:rPr lang="en-US" dirty="0" smtClean="0"/>
              <a:t>Common exercise, yet easy to get hurt</a:t>
            </a:r>
            <a:endParaRPr lang="en-US" dirty="0"/>
          </a:p>
        </p:txBody>
      </p:sp>
      <p:pic>
        <p:nvPicPr>
          <p:cNvPr id="7" name="deadlift.wma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0640.0952" end="4043.238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81800" y="1676400"/>
            <a:ext cx="609600" cy="609600"/>
          </a:xfrm>
          <a:prstGeom prst="rect">
            <a:avLst/>
          </a:prstGeom>
        </p:spPr>
      </p:pic>
      <p:pic>
        <p:nvPicPr>
          <p:cNvPr id="8" name="Screen deadlift.avi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7490" end="2123.3067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62000" y="2590800"/>
            <a:ext cx="6781800" cy="38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6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Errors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Feet not shoulder width apart</a:t>
            </a:r>
          </a:p>
          <a:p>
            <a:r>
              <a:rPr lang="en-US" dirty="0" smtClean="0"/>
              <a:t>Bar not traveling along same path</a:t>
            </a:r>
          </a:p>
          <a:p>
            <a:r>
              <a:rPr lang="en-US" dirty="0" smtClean="0"/>
              <a:t>Pulling with the arms</a:t>
            </a:r>
          </a:p>
          <a:p>
            <a:r>
              <a:rPr lang="en-US" dirty="0" smtClean="0"/>
              <a:t>Rounding of the back</a:t>
            </a:r>
          </a:p>
          <a:p>
            <a:r>
              <a:rPr lang="en-US" dirty="0" smtClean="0"/>
              <a:t>Raising trunk before hips/knees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139045"/>
            <a:ext cx="2743200" cy="2057400"/>
          </a:xfrm>
          <a:prstGeom prst="rect">
            <a:avLst/>
          </a:prstGeom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796145"/>
            <a:ext cx="354645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38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this Agent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Record skeleton and depth data</a:t>
            </a:r>
          </a:p>
          <a:p>
            <a:r>
              <a:rPr lang="en-US" dirty="0" smtClean="0"/>
              <a:t>Synchronize images from two laptops</a:t>
            </a:r>
          </a:p>
          <a:p>
            <a:r>
              <a:rPr lang="en-US" dirty="0" smtClean="0"/>
              <a:t>Analyzed using MATLAB</a:t>
            </a:r>
          </a:p>
        </p:txBody>
      </p:sp>
      <p:sp>
        <p:nvSpPr>
          <p:cNvPr id="4" name="AutoShape 2" descr="data:image/jpeg;base64,/9j/4AAQSkZJRgABAQAAAQABAAD/2wCEAAkGBxESBhQUEhIVFhUUGBYXGBgUFBUUFxcXFxYeHBcUFRQYKCghGBomHBgVIjEiJSktLi4uGSAzODMsNygtLisBCgoKDg0OGxAQGy0kICQzLDg0LCwsLCwvNi8sLS8sLTcsMCwsLCw0LDQsLDQ0LC8sNCwsNC0tLywsLCwsLCw0LP/AABEIAMsA+AMBEQACEQEDEQH/xAAcAAEAAwADAQEAAAAAAAAAAAAABAUGAQIDBwj/xABJEAABAwIABwwHBgIJBQAAAAABAAIDBBEFBhIUITFTFSJBUXFzkpOUsdHSBxM2VGGBkSMyNEKhwVLCFyQzN2KCorLhFiZjcvD/xAAaAQEAAwEBAQAAAAAAAAAAAAAAAwQFBgIB/8QAOhEAAgECAgUJBwIGAwAAAAAAAAECAwQFERIhMUFREyJhcZGxwdHwBhQyUoGh4SM1FSQzQnLxFjRD/9oADAMBAAIRAxEAPwD49u9We9T9dJ4oBu9We9T9dJ4oBu9We9T9dJ4oBu9We9T9dJ4oC9xdwrl08ucVlQHgb37eUaLa22Ok34CoHRvK9eFK1jnn619BetVa6EnXeT3fjpKN2HawOsaqfrpPFW61KVKbpzWTWooJ5rM43erPep+uk8VGfRu9We9T9dJ4oBu9We9T9dJ4oBu9We9T9dJ4oBu9We9T9dJ4oBu9We9T9dJ4oBu9We9T9dJ4oBu9We9T9dJ4oBu9We9T9dJ4oD0p8O1ZnbepnIuLj10mkX0jWrVlRda4hTyzza/P2PM3lFk3DeMk7qkernnbYWP20mk8l+BX8cVONzycIpaO3Iit1JR1srt3qz3qfrpPFYxON3qz3qfrpPFAN3qz3qfrpPFAN3qz3qfrpPFAN3qz3qfrpPFAN3qz3qfrpPFAN3qz3qfrpPFAN3qz3qfrpPFAN3qz3qfrpPFAN3qz3qfrpPFAN3qz3qfrpPFAN3qz3qfrpPFAN3qz3qfrpPFAX+IWHqv/AKwphnMxBfYh0r3AgggggmxQGPQBAEAQHLXWdfiUlKrOlNVIPJrWj41nqZqMaqiiloYnUseS5o3+gjRbU7+J1+FfbaxxS5p1b65mpLPZv7NySy1cC5dVbXKMKKyZllEVAgCAIAgJOYvzT1lt7+vLbiUXKx09DeXf4fX9394y5v34Z9RGUpSCAIC7xVkp21bnVDbtDdGi4B+I5Fu4HQk5Trr+xbdnrUQV28kkVVW9rqp5YCGlzi0HWAToB+SyLiq6tWVR7232k0VkkjxUJ9CAICTV0L42guGviN/kVHTqxnnkXbvD61qouotpGUhSCAIAgCAIAgCAnU2C5H0TpBazb6CdJtrsr9HDqtWhKtHLJeG0ilVjGSiyxxC9saXnB3FUCUoEAQBAEAQHtSy5MmnUda2MFxD3SvlP4Jan5+txHUhpLpFTFkyfA6l4xfD3Z12l8EtcX0cPp+T7TnpI8VlHsIAgCAnOmduWG30X1fNbtSxt1hULlQWm3ln0Zs9q9r6PIaT0OBBWEeAgCAlu3tF8XLqqn8ng6j/dVf2/13kC51TqIi5UnCAIAgNljFTtfiZSztaMq+S8jhNiLm2jW39VjWk5QvKlJvVu9fUy6eKXde/nQuKjkormp7vSMatk1AgCAIAgCAIDlou6w1lfUm3kgbPGBjabFCCAN+0kJMhtpHC5oPKWjkCj93xC2rz5VtU5LUk9T61x4mNbU6076dWb5u5Z6iqxC9saXnB3FezZKBAEAQBAEAQFjQxtkhLXGxbqWtPE51rSNpKGk09T39CXTu6j7SoxcnJvIhSwlrtP14FWvMPuLR5Vo5dO7tPEZqWw81SPQQBASpvwTV1F+9HB6CW9+ZDH+oyKuXJggPWmhL5QFNQpOcs8s0tvUfG8j1wjontxBaWM3/vdSOisoxWSXeeKcdFEVY5IEAQBAbbAn2/o+qYjrhOWNV7fe/ZyxLn9LEKc/m1eBzt3+jilKov7tXh5GJW2dEEAQBAEAQBAa/FHBMcdKa2q0RR6Y2m13vGqwOvTq+PIsi/upymrah8T2vgjBxO7nUmrO3+J7XwXraUWHMMSVNYXO0NBOQ0amg8Hx4NK2pVq1SMVVlpNLabFClyUFFvN73xJuIXtjS84O4rwTFAgCAIAgCAIAgJEVSQLO0hb9ljtSnHkrhcpDg9v5+pFKknrWpnZ1O1wuw/JWauD295B1cPl1we3116uk8qo46pnU0cgOlhHKLLFtcNuLqcoUo56LyetZJ9JLKaW07ima377vkFtrBLW1Wle1kn8q2+f2IuUlL4Ua3GHC2D5sVqaKGD1cjLXdYC1hZ13a35R06VlWOC1VWnVu7n+XnnyazfHVmnqjktW3WeE5KTy2mNlpi34jjClv8EuLVaa58OK8fWRNGopHSKMufYKlY2VW8qqnTXW9yXSepSUVmyRLKGNyWa+ErcvryjYUXZ2m3+6Xh62dZFGLk9KRFJ0rlyc4QBAEAQH0T0S4MfM6oDgRC9mTlHUXXtZoOh2gm65/G6sY6DT5yZkYjbQuakIqaUo68t+RlMPYs1NJO4SMJaCQHtF2EDhuNXzWpbX1G4S0Xr4PaW6F/b1pOMJLNbvW0plcLgQBAEAQGgxSwBnNSXyHJgi0yOva/Dkg954As+/vOQiow1zexGXieIe7QUKeucti8fIY3YwZzUhkYyYItDG8BtoyyOTVxD5pYWfIR0pa5va/A+YXh/u0HOeuctr8DPrQNUv8QvbGl5wdxQFAgCAIAgCAIAgCA7MeQ64NivdOpOnLSg2n0aj41mTsIYXkla0Gwt/DwnjS1q1bZSVKTWlty6A0ntK9eW23mz6SpvwbV02I/tFv1+ZDD+ozyinc3Vq4ll2OLXNnqg84/K9n4+h7lTUtpPra6M0jRG3Jd+Y2t+vCixW4hyjpvLT25eHd+SKFJ6XOKtZhYCAIAgCA1eL2K7TT5xWO9VA2xAdoMnF8QD9Ssm7xB6XI260pv7GHfYo1L3e1WlN/b12F9i/jWZsZo4Ymerpw17WsbYXsLhzuLVqHHwqhd4dyVtKpN5z1Zszb3C+QtJVpyzqZrN+C8ykdjXVUuFpo8oSxtkkbkyadAcRYHWB8NSvLDqFxSjPLRbS1rqNFYTb3VCFTLRk0ta6iUJcFVv3mmlmOi4sGE/7f0BUWjfWux6cfv595Bo4lZfC+Ugu3z7yrjxPmkqnMhex+TfSbsuAbXGtade6jQpRqVVlnu29JpVMTp0aaqVU1nu2nv8A0f13FH0/+FS/jNt09hW/5BZ9PYP6P67ij6f/AAn8ZtunsH/ILPp7CLX4o1FO1rpiwNc4N3rso/Gw4dAKt2l5C7k4UdqWevUiza4pRum40c80s9ayRMxpw3G2hbR0htCwDLdwvJ02Pz1/HkVWzs6iqyr3Hx8OHrcVcPsajqyurn43sXDd/roMktU3AgL/ABC9saXnB3FAUCAIAgCAIAgCAIAgCAICVN+DaunxH9ot+vzIYf1GRVzBMEAQBAEAQGmxbomsoDVyR5bY3/m0t0W0W4Tc/VULmopy93Usm19SncVKVRu2c9GTW7b9PWwrsP4fmq6i8hs0fdY2+S35cJ+KktbOnbRyjt3veebKwpWkcobd7e1nviTIRjTBbhcR8i03XjEknazzI8XinZ1M+HidMcYw3GeoAFt+T8yASfqSV6w9t20M+B6wqTlZ02+BTK4aB7x1krRvZHjg0OI0cWheZRjPVJZ9ZHKlCXxRT60d90p9tJ03eK8chS+VdiPPu1H5F2IbpT7aTpu8U5Cl8q7EPdqPyLsRw6vmOuR55XEj6Fe6cY03nBJPoPUaNODzjFLqRHJ0r0SHCAIC/wAQvbGl5wdxQFAgCAIAgCAIAgCAIAgCAlTfg2rp8R/aLfr8yGH9RkVcwTBAEAQBActaS4AC5OgAL43lrZ8bSWbNrjoc3xfpaQa7esk08PxHxcXfRYuHLlripcPqXrqOewle8XVW6ezYvXVkYlbZ0RPwC8Nw5ASbASx3Pwygq90s6E0uD7itexcreol8r7i29IkZGNMl/wAwYRyZIHeCqmENO1jl095QwKSdlHLdn3maWmbAQBAEAQBAEAQF/iF7Y0vODuKAoEAQBAEAQBAEAQBAEAQE+opnjBcbyxwYTYOLTkk6dAdqJXSYhVg8LoQTWa2rPXv3EMFz2QFzZMEAQBAEBoMRsHeuxjjuN6z7R3+XV+tln4nX5K3lxert/Bl4xccjaSy2vUvr+CPjbhD1+MEr76Aclv8A6t0eJ+aksKPI28Y79vaS4Zb8hawhv2vrZTq4Xz1pZMmqY7+FzT9CvE1pRaPFSOlBx4pmq9J0dsPtdf78TTyWJCysFl+g1wbMT2elnbOPCT8DILYN4IAgCAIAgCAIC/xC9saXnB3FAUCAIAgCAIAgCAIAgCAID6BjJLWs9HtPHLFGIjkDKBu8AAujDm/lJHDwqacbZQThJ6e9Navozys8z5+oT0EAQBASKGikmqRHE0ucdQHeeIKOrVhSjpTeSIq1aFGDnUeSRp6umODI8kTgyyN37Wa23GhpHFp1lUaFWnfJuUNSepv1tKdncW+I05cpS1J81vwe58TILSNEIDkHSgN16T6R4ZSyub96PJLv8Vgck8R0lZeGUKlFTUlkm9RjYPaVbZVIzWSbzRhFqGyEAQBAEAQBAEBf4he2NLzg7igKBAEAQBAEAQBAEAQBAXVTgJ9PRMlltZ1rAG5BIuAfkujw+0t7WPvN3ry2R4vz+29ld1NN6MTpPh6ealbDNI50TPuNOpvAOXR9F4s8RtqlxU95pxUau1pbPW1vbnrPcoNJaL2HphzFappKOOWVoDJPukEEgkXDXDgNtKybyhCjVlGnLSjnqZIs8s2Uiqn0IC1wDgGarqMmMWaPvPN8lvKeE/BVbq8p28c5PXw3lK9vqVpDSnt3LezR12GKfB9K6Cis6U6JJjY2NtTT+2ofErNpW1W8kqtxqjuj6/2ZFGzr4hNVrvVDdHz9ZvqMVLK50hc4lzjpJcSSfiSda24xUVklkjooxjFaMVkjovp6CAID6X6QqKpdijRySEuyGt9YOEOdGN862vURf4qnR04zbnJNPYvW3UUqPKxqN1Jpxl8K7X9dR80VwuhAEAQBAEAQBAX+IXtjS84O4oCgQBAEAQBAEAQBAEAQFhhGqe6mjY55IaNAJuAumx6EadC3hv0dfYkQUlzmyvXMk5c4VwzUT4KiZLK57YtDQbaNFrnjNtGldDdW1J4XSuILnZ5N9q8CJSem0ymXPEps4MGYMp4GyTyOlymghrSLOPDobYgcpWLKve1pOFJKOW9/nwGNWlanRpuzms5bc8tmW1f6bOmH8dfWYNENNGYWajYjSwCwYANQ416tcK0Kjq1npPx4k11OndUaUatNaUMtfTlu6Osx62CEIAgCA1+KWBmMYaurAEUYDmNOt54HW4tVhwkqnilK7jSiqcHlPVpGNitas0qFBa5am+BxT4+VG6znyb6F5AMR0hrdVmX1G31VephcJUY003nHY+kVcGpzt40lJ6Udjz3+XcTMMYnxS4GfXUUg9UA5xjdoIyTvg08Fv4T9dSuWNO5dJuvlmvuW8O965Jq5SzWpPj0swqsF4IAgCAIAgCAv8QvbGl5wdxQFAgCAIAgCAIAgCAIAvqWbyBKr/vgcQXTe07yq0qfCPruIaOxsirmCYlR6aE/ArqLX9bBasPkefc/MglqqIirlycIAgCAIAgCA2uGyT6PaZxJuXhp08DQ4AfoFWjitzWrytZvmRWrVr3bWYlvcTliNSk/hS8jFKybZt8UnufiXXRabAZdhpucnVk/5Asi+qzp3NLKTye1btv5MHEqs6V5Qyk8m9az1bfyYha5vBAEAQBAEAQF/iF7Y0vODuKAoEAQBAEAQBAEAQBAdmDfhS0IadWMXva7z49h715+3+S3faeed4o8IrxZFR+EjLnSYl0Wljh8F1Ps9+pRuKPGPmthBV1NMiLlicIAgCAIAgCA2uGP7t6XnPOsS3/canV5HO2v7tV6vIxS2zoja+jQ3mqWfxxa+K1x/N+ixcZ1KnLg/Xcc77Qao0p8Jeu4xbhvltI6FHCH0IAgCAIAgL/EL2xpecHcUBQIAgCAIAgCAIAgCA7wj7YcoV3DoqV3ST+aPeeZ/Cz0rT/WCr3tFJyv557su48UfhPBYhKSaE/b8oXQ+zNTRvdF7014+BFWXNPCQWkI+KxrqnydecODfeSReaOqrn0IAgCAIAgNtU770YRl2tktm/DfEdxKxIc3E5Jb14HO0+bjEkt68EYlbZ0RqvRrLbGYDTvmPHcdP0KysZjnbZ8GjE9oI52bfBryKDC0eThWZvFI8fRxV+3lpUovoXcalrLSowfFLuIimJwgCAIAgCAv8QvbGl5wdxQFAgCAIAgCAIAgCAID1pfxAWrgizv6XX4Hip8LFV+IPKvmNNu+q58RT+FHkss9nrTG045VpYPU5O9py6e/UeKizizmrFqgqXHafJ39Rccn2o+UnnFHisgkCAIAgCAIDav8A7rhzv85WIv3R9Xgc6v3l/wCPgYpbZ0Rd4lz5GM8Bva7snpAi36qjiUdK2mugzsWhp2dRdHccY5wZGM84sBd2Vo/xAH919w6elbQfR3DCZ6dnTfR3ailV00QgCAIAgCAv8QvbGl5wdxQFAgCAIAgCAIAgCAID3oh/WB81u+zkW7+OW5PuIq3wnnL/AGp5T3rMvmndVGvml3s9x+FHRVT0ctO+UlKehOMuDR8ewk14+0B4wuh9p4fzMKi2SiiKjsyIq5omCAIAgCAIDawnL9GDxq9XL9d8D/N+ixJc3E10rw/Bzs+ZjCfzR8PwYpbZ0RMwPNkYWide2TIw3PAMoXUNxDTpSjxTK91DToTjxT7i99JMOTjMTb77GO5eC/6Khg8s7bLg2ZuAT0rNLg2vHxMstU2ggCAIAgCAv8QvbGl5wdxQFAgCAIAgCAIAgCAICTQD7b5LpPZeL97cuEX4ENf4SO475c/VkpVJNb2yVbDhRn0ICXVaYGFdRjf6tlbV9+WX2XkQU9UmiIuXJwgCAIAgCA2mD/7s5+dHexYtb9yh1eZz1f8Ad6f+PmYtbR0Jyx1nA8WlfGs1kfGs1kbP0lMBnppdpFrGo206OksbBnlGpDg/Xcc/7PvKNWnwl67jFraOhCAIAgCAIC/xC9saXnB3FAUCAIAgCAIAgCAIAgLDBORdxdxfpw/Na+E+9Jznb7lr2bPr1D9P+8gHWsgHCAIDVzVdCcRmsEZzkEb62m+Vpdl8LcnRkqy6GJTocrKedBaks9/QuOb28DOjCsrvPPmmUVY0QgCAIAgCA0tDhG2J0sGT95xflX1WLTa3y/UKs7DTrq50tiyy7SlLDtO6V1pfCssu3f8AUzSsl0IDf49SQvxQoXsaQbANJ1huRvgeO5A+iyLFxVxUitu/tMLDWo3dWC27+0wC1zdCAIAgCAIC/wAQvbGl5wdxQFAgCAIAgCAIAgCAICVRanci6f2c+C4/x8yGtuIq5gmCAICVDpo3LqMO/Uwi4hw19z8CCeqoiKuXJwgCAIAgCA2mLI/7Grv/AL8oWLet+/UV62nPYg3/ABGgvW0xa2joQgNph45fo+o3asl2Tbj0OF/9KxbXm4hVjxWfd5nPWXMxStHis+7zMWto6EIAgCAIAgL/ABC9saXnB3FAUCAIAgCAIAgCAIAgJVL/AGD+T9l1GCPRsrqS26O36MgqfFEirlycIAgJVF9xw+C6j2eenSuKXGP03ryIKu1MirlycIAgCAIAgNriecrFKvYdQaXX/wAh0f6ViYhzbujLp8fyc7inNvrea45ff8mKW2dEEBtKgZfoxjJ0erl0W4d8Rp6RWLDm4nJcV67jnqfMxiSX90fBeRi1tHQhAEAQBAEBf4he2NLzg7igKBAEAQBAEAQBAEAQEqm/DP5P2XUYPqw66k9mXg/MgqfHEirlycIAgJNAftuULpPZieV3KD2OL8CGt8JHcN8Vz9aGhUlF7m+8lWw4UZ9CAIAgCA2mJPs5X82f9jli4l/2KPX4o57F/wDt2/X4oxa2joQgNrR7/wBGUoOj1cuj475uvpLFqc3E4vivPyOdq8zGIP5o+D8jFLaOiCAIAgCAIC/xC9saXnB3FAUCAIAgCAIAgCAIAgJUH4Ny6fDv2i46/Ihn/URFXMEwQBAe9Gf6wFs+z9TQv4dOa+zI6q5rOlQLTHlVXFKfJ3lWPS/vrPUHnFHmqB6CAIAgCA2vo2+7V814rExj/wAuvyOdx/8A8f8ALyMUts6IIDaYvb/ECsadTXZQtx2af5Vi3fNv6Ulv/Jzt9zMToyW/V3+Zi1tHRBAEAQBAEBf4he2NLzg7igKBAEAQBAEAQBAEAQGywe/BrMRpWzA527KydDr3/JknUG8d/BX7ijiNlTjFvKnUWzV91tz2EkHQlB5/EjGqgRhAEBa4rVVPFjDA+qYXwNeC9o03FuLhANjbhtZNOpDnUnlJbGFlvLL0h1FJLjG6Sii9XC5rbb3IDnAb5zWflGrR4q3d2V3bOLupaUpLPPPPtfE+KUZfCZhVD6EAQBAEB9C9EdIySWqa54aTG0W4bEkF3ILj6rMxKlGeg5PLJla4w+jd6LrT0dHXu8TATMAmIBygCQCNRAOsLTRZZ0QH030a1lH/ANE4RjmiL35JdytMZDQ0/lIc0m/Isu9cY16be17O38lK5rWtKpB1o5yeqLyz3rs2nzJahdCAIAgCAIC/xC9saXnB3FAU+Zy7N/RKAZnLs39FyAZnLs39FyAZnLs39FyAZnLs39FyAZnLs39FyAZnLs39FyAZnLs39FyAt8VoomYXa6qhe6MA/kc4B3AXNGsa9Cq3irun/LvKWaLNpKjGpnWWaI+HI/WYVkdDFIIyd4C12gftwq7K7urmEHdS0ppJZ+vuRVVT5R8ksokDM5dm/ouXgjGZy7N/RcgGZy7N/RcgGZy7N/RcgLvCeE5JsDxw5sW5Ft9kngFt6LaL8Kv3F9y1GNNx2b+ohhS0ZOWZSZnLs39FyoEwzOXZv6LkAzOXZv6LkAzOXZv6LkAzOXZv6LkBsPRjSyDDMl2OH2R1tI/MOFY2NJujHLj4MzMUw+4vqcadCObTz2pasnxMlNQSiZwMb7gkHenWCtiLTSaNPJrUzpmcuzf0XL6DV4hPMUk4kuwPYBvgQCNNyOC4HevdPDba9f68tHR1rLJd/AzcRs43GhnnzXuMtJRSCQgMeQCbHIcLjgK8ySTaRoo65nLs39Fy+H0ZnLs39FyAZnLs39FyAZnLs39FyAZnLs39FyAvcRad7cbqYuY4D1g0lpA1HhQH6GwvSg4TecuYadTaido+TWuAHyQETNBtJ+01HmQDNBtJ+01HmQDNBtJ+01HmQDNBtJ+01HmQDNBtJ+01HmQDNBtJ+01HmQDNBtJ+01HmQDNBtJ+01HmQDNBtJ+01HmQDNBtJ+01HmQDNBtJ+01HmQDNBtJ+01HmQDNBtJ+01HmQDNBtJ+01HmQDNBtJ+01HmQDNBtJ+01HmQDNBtJ+01HmQDNBtJ+01HmQDNBtJ+01HmQDNP/JP2qo8yAZoNpP2mo8yAZoNpP2mo8yAZmNpP2mo8yAZoNpP2mo8yAZoNpP2mo8yAZoNpP2mo8yAZoNpP2mo8yAZoNpP2mo8yAZoNpP2mo8yA9KbB7HVLA50rhlNNnzzPbcG4Ja5xBsQD8kB/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ESBhQUEhIVFhUUGBYXGBgUFBUUFxcXFxYeHBcUFRQYKCghGBomHBgVIjEiJSktLi4uGSAzODMsNygtLisBCgoKDg0OGxAQGy0kICQzLDg0LCwsLCwvNi8sLS8sLTcsMCwsLCw0LDQsLDQ0LC8sNCwsNC0tLywsLCwsLCw0LP/AABEIAMsA+AMBEQACEQEDEQH/xAAcAAEAAwADAQEAAAAAAAAAAAAABAUGAQIDBwj/xABJEAABAwIABwwHBgIJBQAAAAABAAIDBBEFBhIUITFTFSJBUXFzkpOUsdHSBxM2VGGBkSMyNEKhwVLCFyQzN2KCorLhFiZjcvD/xAAaAQEAAwEBAQAAAAAAAAAAAAAAAwQFBgIB/8QAOhEAAgECAgUJBwIGAwAAAAAAAAECAwQFERIhMUFREyJhcZGxwdHwBhQyUoGh4SM1FSQzQnLxFjRD/9oADAMBAAIRAxEAPwD49u9We9T9dJ4oBu9We9T9dJ4oBu9We9T9dJ4oBu9We9T9dJ4oC9xdwrl08ucVlQHgb37eUaLa22Ok34CoHRvK9eFK1jnn619BetVa6EnXeT3fjpKN2HawOsaqfrpPFW61KVKbpzWTWooJ5rM43erPep+uk8VGfRu9We9T9dJ4oBu9We9T9dJ4oBu9We9T9dJ4oBu9We9T9dJ4oBu9We9T9dJ4oBu9We9T9dJ4oBu9We9T9dJ4oBu9We9T9dJ4oD0p8O1ZnbepnIuLj10mkX0jWrVlRda4hTyzza/P2PM3lFk3DeMk7qkernnbYWP20mk8l+BX8cVONzycIpaO3Iit1JR1srt3qz3qfrpPFYxON3qz3qfrpPFAN3qz3qfrpPFAN3qz3qfrpPFAN3qz3qfrpPFAN3qz3qfrpPFAN3qz3qfrpPFAN3qz3qfrpPFAN3qz3qfrpPFAN3qz3qfrpPFAN3qz3qfrpPFAN3qz3qfrpPFAN3qz3qfrpPFAX+IWHqv/AKwphnMxBfYh0r3AgggggmxQGPQBAEAQHLXWdfiUlKrOlNVIPJrWj41nqZqMaqiiloYnUseS5o3+gjRbU7+J1+FfbaxxS5p1b65mpLPZv7NySy1cC5dVbXKMKKyZllEVAgCAIAgJOYvzT1lt7+vLbiUXKx09DeXf4fX9394y5v34Z9RGUpSCAIC7xVkp21bnVDbtDdGi4B+I5Fu4HQk5Trr+xbdnrUQV28kkVVW9rqp5YCGlzi0HWAToB+SyLiq6tWVR7232k0VkkjxUJ9CAICTV0L42guGviN/kVHTqxnnkXbvD61qouotpGUhSCAIAgCAIAgCAnU2C5H0TpBazb6CdJtrsr9HDqtWhKtHLJeG0ilVjGSiyxxC9saXnB3FUCUoEAQBAEAQHtSy5MmnUda2MFxD3SvlP4Jan5+txHUhpLpFTFkyfA6l4xfD3Z12l8EtcX0cPp+T7TnpI8VlHsIAgCAnOmduWG30X1fNbtSxt1hULlQWm3ln0Zs9q9r6PIaT0OBBWEeAgCAlu3tF8XLqqn8ng6j/dVf2/13kC51TqIi5UnCAIAgNljFTtfiZSztaMq+S8jhNiLm2jW39VjWk5QvKlJvVu9fUy6eKXde/nQuKjkormp7vSMatk1AgCAIAgCAIDlou6w1lfUm3kgbPGBjabFCCAN+0kJMhtpHC5oPKWjkCj93xC2rz5VtU5LUk9T61x4mNbU6076dWb5u5Z6iqxC9saXnB3FezZKBAEAQBAEAQFjQxtkhLXGxbqWtPE51rSNpKGk09T39CXTu6j7SoxcnJvIhSwlrtP14FWvMPuLR5Vo5dO7tPEZqWw81SPQQBASpvwTV1F+9HB6CW9+ZDH+oyKuXJggPWmhL5QFNQpOcs8s0tvUfG8j1wjontxBaWM3/vdSOisoxWSXeeKcdFEVY5IEAQBAbbAn2/o+qYjrhOWNV7fe/ZyxLn9LEKc/m1eBzt3+jilKov7tXh5GJW2dEEAQBAEAQBAa/FHBMcdKa2q0RR6Y2m13vGqwOvTq+PIsi/upymrah8T2vgjBxO7nUmrO3+J7XwXraUWHMMSVNYXO0NBOQ0amg8Hx4NK2pVq1SMVVlpNLabFClyUFFvN73xJuIXtjS84O4rwTFAgCAIAgCAIAgJEVSQLO0hb9ljtSnHkrhcpDg9v5+pFKknrWpnZ1O1wuw/JWauD295B1cPl1we3116uk8qo46pnU0cgOlhHKLLFtcNuLqcoUo56LyetZJ9JLKaW07ima377vkFtrBLW1Wle1kn8q2+f2IuUlL4Ua3GHC2D5sVqaKGD1cjLXdYC1hZ13a35R06VlWOC1VWnVu7n+XnnyazfHVmnqjktW3WeE5KTy2mNlpi34jjClv8EuLVaa58OK8fWRNGopHSKMufYKlY2VW8qqnTXW9yXSepSUVmyRLKGNyWa+ErcvryjYUXZ2m3+6Xh62dZFGLk9KRFJ0rlyc4QBAEAQH0T0S4MfM6oDgRC9mTlHUXXtZoOh2gm65/G6sY6DT5yZkYjbQuakIqaUo68t+RlMPYs1NJO4SMJaCQHtF2EDhuNXzWpbX1G4S0Xr4PaW6F/b1pOMJLNbvW0plcLgQBAEAQGgxSwBnNSXyHJgi0yOva/Dkg954As+/vOQiow1zexGXieIe7QUKeucti8fIY3YwZzUhkYyYItDG8BtoyyOTVxD5pYWfIR0pa5va/A+YXh/u0HOeuctr8DPrQNUv8QvbGl5wdxQFAgCAIAgCAIAgCA7MeQ64NivdOpOnLSg2n0aj41mTsIYXkla0Gwt/DwnjS1q1bZSVKTWlty6A0ntK9eW23mz6SpvwbV02I/tFv1+ZDD+ozyinc3Vq4ll2OLXNnqg84/K9n4+h7lTUtpPra6M0jRG3Jd+Y2t+vCixW4hyjpvLT25eHd+SKFJ6XOKtZhYCAIAgCA1eL2K7TT5xWO9VA2xAdoMnF8QD9Ssm7xB6XI260pv7GHfYo1L3e1WlN/b12F9i/jWZsZo4Ymerpw17WsbYXsLhzuLVqHHwqhd4dyVtKpN5z1Zszb3C+QtJVpyzqZrN+C8ykdjXVUuFpo8oSxtkkbkyadAcRYHWB8NSvLDqFxSjPLRbS1rqNFYTb3VCFTLRk0ta6iUJcFVv3mmlmOi4sGE/7f0BUWjfWux6cfv595Bo4lZfC+Ugu3z7yrjxPmkqnMhex+TfSbsuAbXGtade6jQpRqVVlnu29JpVMTp0aaqVU1nu2nv8A0f13FH0/+FS/jNt09hW/5BZ9PYP6P67ij6f/AAn8ZtunsH/ILPp7CLX4o1FO1rpiwNc4N3rso/Gw4dAKt2l5C7k4UdqWevUiza4pRum40c80s9ayRMxpw3G2hbR0htCwDLdwvJ02Pz1/HkVWzs6iqyr3Hx8OHrcVcPsajqyurn43sXDd/roMktU3AgL/ABC9saXnB3FAUCAIAgCAIAgCAIAgCAICVN+DaunxH9ot+vzIYf1GRVzBMEAQBAEAQGmxbomsoDVyR5bY3/m0t0W0W4Tc/VULmopy93Usm19SncVKVRu2c9GTW7b9PWwrsP4fmq6i8hs0fdY2+S35cJ+KktbOnbRyjt3veebKwpWkcobd7e1nviTIRjTBbhcR8i03XjEknazzI8XinZ1M+HidMcYw3GeoAFt+T8yASfqSV6w9t20M+B6wqTlZ02+BTK4aB7x1krRvZHjg0OI0cWheZRjPVJZ9ZHKlCXxRT60d90p9tJ03eK8chS+VdiPPu1H5F2IbpT7aTpu8U5Cl8q7EPdqPyLsRw6vmOuR55XEj6Fe6cY03nBJPoPUaNODzjFLqRHJ0r0SHCAIC/wAQvbGl5wdxQFAgCAIAgCAIAgCAIAgCAlTfg2rp8R/aLfr8yGH9RkVcwTBAEAQBActaS4AC5OgAL43lrZ8bSWbNrjoc3xfpaQa7esk08PxHxcXfRYuHLlripcPqXrqOewle8XVW6ezYvXVkYlbZ0RPwC8Nw5ASbASx3Pwygq90s6E0uD7itexcreol8r7i29IkZGNMl/wAwYRyZIHeCqmENO1jl095QwKSdlHLdn3maWmbAQBAEAQBAEAQF/iF7Y0vODuKAoEAQBAEAQBAEAQBAEAQE+opnjBcbyxwYTYOLTkk6dAdqJXSYhVg8LoQTWa2rPXv3EMFz2QFzZMEAQBAEBoMRsHeuxjjuN6z7R3+XV+tln4nX5K3lxert/Bl4xccjaSy2vUvr+CPjbhD1+MEr76Aclv8A6t0eJ+aksKPI28Y79vaS4Zb8hawhv2vrZTq4Xz1pZMmqY7+FzT9CvE1pRaPFSOlBx4pmq9J0dsPtdf78TTyWJCysFl+g1wbMT2elnbOPCT8DILYN4IAgCAIAgCAIC/xC9saXnB3FAUCAIAgCAIAgCAIAgCAID6BjJLWs9HtPHLFGIjkDKBu8AAujDm/lJHDwqacbZQThJ6e9Navozys8z5+oT0EAQBASKGikmqRHE0ucdQHeeIKOrVhSjpTeSIq1aFGDnUeSRp6umODI8kTgyyN37Wa23GhpHFp1lUaFWnfJuUNSepv1tKdncW+I05cpS1J81vwe58TILSNEIDkHSgN16T6R4ZSyub96PJLv8Vgck8R0lZeGUKlFTUlkm9RjYPaVbZVIzWSbzRhFqGyEAQBAEAQBAEBf4he2NLzg7igKBAEAQBAEAQBAEAQBAXVTgJ9PRMlltZ1rAG5BIuAfkujw+0t7WPvN3ry2R4vz+29ld1NN6MTpPh6ealbDNI50TPuNOpvAOXR9F4s8RtqlxU95pxUau1pbPW1vbnrPcoNJaL2HphzFappKOOWVoDJPukEEgkXDXDgNtKybyhCjVlGnLSjnqZIs8s2Uiqn0IC1wDgGarqMmMWaPvPN8lvKeE/BVbq8p28c5PXw3lK9vqVpDSnt3LezR12GKfB9K6Cis6U6JJjY2NtTT+2ofErNpW1W8kqtxqjuj6/2ZFGzr4hNVrvVDdHz9ZvqMVLK50hc4lzjpJcSSfiSda24xUVklkjooxjFaMVkjovp6CAID6X6QqKpdijRySEuyGt9YOEOdGN862vURf4qnR04zbnJNPYvW3UUqPKxqN1Jpxl8K7X9dR80VwuhAEAQBAEAQBAX+IXtjS84O4oCgQBAEAQBAEAQBAEAQFhhGqe6mjY55IaNAJuAumx6EadC3hv0dfYkQUlzmyvXMk5c4VwzUT4KiZLK57YtDQbaNFrnjNtGldDdW1J4XSuILnZ5N9q8CJSem0ymXPEps4MGYMp4GyTyOlymghrSLOPDobYgcpWLKve1pOFJKOW9/nwGNWlanRpuzms5bc8tmW1f6bOmH8dfWYNENNGYWajYjSwCwYANQ416tcK0Kjq1npPx4k11OndUaUatNaUMtfTlu6Osx62CEIAgCA1+KWBmMYaurAEUYDmNOt54HW4tVhwkqnilK7jSiqcHlPVpGNitas0qFBa5am+BxT4+VG6znyb6F5AMR0hrdVmX1G31VephcJUY003nHY+kVcGpzt40lJ6Udjz3+XcTMMYnxS4GfXUUg9UA5xjdoIyTvg08Fv4T9dSuWNO5dJuvlmvuW8O965Jq5SzWpPj0swqsF4IAgCAIAgCAv8QvbGl5wdxQFAgCAIAgCAIAgCAIAvqWbyBKr/vgcQXTe07yq0qfCPruIaOxsirmCYlR6aE/ArqLX9bBasPkefc/MglqqIirlycIAgCAIAgCA2uGyT6PaZxJuXhp08DQ4AfoFWjitzWrytZvmRWrVr3bWYlvcTliNSk/hS8jFKybZt8UnufiXXRabAZdhpucnVk/5Asi+qzp3NLKTye1btv5MHEqs6V5Qyk8m9az1bfyYha5vBAEAQBAEAQF/iF7Y0vODuKAoEAQBAEAQBAEAQBAdmDfhS0IadWMXva7z49h715+3+S3faeed4o8IrxZFR+EjLnSYl0Wljh8F1Ps9+pRuKPGPmthBV1NMiLlicIAgCAIAgCA2uGP7t6XnPOsS3/canV5HO2v7tV6vIxS2zoja+jQ3mqWfxxa+K1x/N+ixcZ1KnLg/Xcc77Qao0p8Jeu4xbhvltI6FHCH0IAgCAIAgL/EL2xpecHcUBQIAgCAIAgCAIAgCA7wj7YcoV3DoqV3ST+aPeeZ/Cz0rT/WCr3tFJyv557su48UfhPBYhKSaE/b8oXQ+zNTRvdF7014+BFWXNPCQWkI+KxrqnydecODfeSReaOqrn0IAgCAIAgNtU770YRl2tktm/DfEdxKxIc3E5Jb14HO0+bjEkt68EYlbZ0RqvRrLbGYDTvmPHcdP0KysZjnbZ8GjE9oI52bfBryKDC0eThWZvFI8fRxV+3lpUovoXcalrLSowfFLuIimJwgCAIAgCAv8QvbGl5wdxQFAgCAIAgCAIAgCAID1pfxAWrgizv6XX4Hip8LFV+IPKvmNNu+q58RT+FHkss9nrTG045VpYPU5O9py6e/UeKizizmrFqgqXHafJ39Rccn2o+UnnFHisgkCAIAgCAIDav8A7rhzv85WIv3R9Xgc6v3l/wCPgYpbZ0Rd4lz5GM8Bva7snpAi36qjiUdK2mugzsWhp2dRdHccY5wZGM84sBd2Vo/xAH919w6elbQfR3DCZ6dnTfR3ailV00QgCAIAgCAv8QvbGl5wdxQFAgCAIAgCAIAgCAID3oh/WB81u+zkW7+OW5PuIq3wnnL/AGp5T3rMvmndVGvml3s9x+FHRVT0ctO+UlKehOMuDR8ewk14+0B4wuh9p4fzMKi2SiiKjsyIq5omCAIAgCAIDawnL9GDxq9XL9d8D/N+ixJc3E10rw/Bzs+ZjCfzR8PwYpbZ0RMwPNkYWide2TIw3PAMoXUNxDTpSjxTK91DToTjxT7i99JMOTjMTb77GO5eC/6Khg8s7bLg2ZuAT0rNLg2vHxMstU2ggCAIAgCAv8QvbGl5wdxQFAgCAIAgCAIAgCAICTQD7b5LpPZeL97cuEX4ENf4SO475c/VkpVJNb2yVbDhRn0ICXVaYGFdRjf6tlbV9+WX2XkQU9UmiIuXJwgCAIAgCA2mD/7s5+dHexYtb9yh1eZz1f8Ad6f+PmYtbR0Jyx1nA8WlfGs1kfGs1kbP0lMBnppdpFrGo206OksbBnlGpDg/Xcc/7PvKNWnwl67jFraOhCAIAgCAIC/xC9saXnB3FAUCAIAgCAIAgCAIAgLDBORdxdxfpw/Na+E+9Jznb7lr2bPr1D9P+8gHWsgHCAIDVzVdCcRmsEZzkEb62m+Vpdl8LcnRkqy6GJTocrKedBaks9/QuOb28DOjCsrvPPmmUVY0QgCAIAgCA0tDhG2J0sGT95xflX1WLTa3y/UKs7DTrq50tiyy7SlLDtO6V1pfCssu3f8AUzSsl0IDf49SQvxQoXsaQbANJ1huRvgeO5A+iyLFxVxUitu/tMLDWo3dWC27+0wC1zdCAIAgCAIC/wAQvbGl5wdxQFAgCAIAgCAIAgCAICVRanci6f2c+C4/x8yGtuIq5gmCAICVDpo3LqMO/Uwi4hw19z8CCeqoiKuXJwgCAIAgCA2mLI/7Grv/AL8oWLet+/UV62nPYg3/ABGgvW0xa2joQgNph45fo+o3asl2Tbj0OF/9KxbXm4hVjxWfd5nPWXMxStHis+7zMWto6EIAgCAIAgL/ABC9saXnB3FAUCAIAgCAIAgCAIAgJVL/AGD+T9l1GCPRsrqS26O36MgqfFEirlycIAgJVF9xw+C6j2eenSuKXGP03ryIKu1MirlycIAgCAIAgNriecrFKvYdQaXX/wAh0f6ViYhzbujLp8fyc7inNvrea45ff8mKW2dEEBtKgZfoxjJ0erl0W4d8Rp6RWLDm4nJcV67jnqfMxiSX90fBeRi1tHQhAEAQBAEBf4he2NLzg7igKBAEAQBAEAQBAEAQEqm/DP5P2XUYPqw66k9mXg/MgqfHEirlycIAgJNAftuULpPZieV3KD2OL8CGt8JHcN8Vz9aGhUlF7m+8lWw4UZ9CAIAgCA2mJPs5X82f9jli4l/2KPX4o57F/wDt2/X4oxa2joQgNrR7/wBGUoOj1cuj475uvpLFqc3E4vivPyOdq8zGIP5o+D8jFLaOiCAIAgCAIC/xC9saXnB3FAUCAIAgCAIAgCAIAgJUH4Ny6fDv2i46/Ihn/URFXMEwQBAe9Gf6wFs+z9TQv4dOa+zI6q5rOlQLTHlVXFKfJ3lWPS/vrPUHnFHmqB6CAIAgCA2vo2+7V814rExj/wAuvyOdx/8A8f8ALyMUts6IIDaYvb/ECsadTXZQtx2af5Vi3fNv6Ulv/Jzt9zMToyW/V3+Zi1tHRBAEAQBAEBf4he2NLzg7igKBAEAQBAEAQBAEAQGywe/BrMRpWzA527KydDr3/JknUG8d/BX7ijiNlTjFvKnUWzV91tz2EkHQlB5/EjGqgRhAEBa4rVVPFjDA+qYXwNeC9o03FuLhANjbhtZNOpDnUnlJbGFlvLL0h1FJLjG6Sii9XC5rbb3IDnAb5zWflGrR4q3d2V3bOLupaUpLPPPPtfE+KUZfCZhVD6EAQBAEB9C9EdIySWqa54aTG0W4bEkF3ILj6rMxKlGeg5PLJla4w+jd6LrT0dHXu8TATMAmIBygCQCNRAOsLTRZZ0QH030a1lH/ANE4RjmiL35JdytMZDQ0/lIc0m/Isu9cY16be17O38lK5rWtKpB1o5yeqLyz3rs2nzJahdCAIAgCAIC/xC9saXnB3FAU+Zy7N/RKAZnLs39FyAZnLs39FyAZnLs39FyAZnLs39FyAZnLs39FyAZnLs39FyAZnLs39FyAt8VoomYXa6qhe6MA/kc4B3AXNGsa9Cq3irun/LvKWaLNpKjGpnWWaI+HI/WYVkdDFIIyd4C12gftwq7K7urmEHdS0ppJZ+vuRVVT5R8ksokDM5dm/ouXgjGZy7N/RcgGZy7N/RcgGZy7N/RcgLvCeE5JsDxw5sW5Ft9kngFt6LaL8Kv3F9y1GNNx2b+ohhS0ZOWZSZnLs39FyoEwzOXZv6LkAzOXZv6LkAzOXZv6LkAzOXZv6LkBsPRjSyDDMl2OH2R1tI/MOFY2NJujHLj4MzMUw+4vqcadCObTz2pasnxMlNQSiZwMb7gkHenWCtiLTSaNPJrUzpmcuzf0XL6DV4hPMUk4kuwPYBvgQCNNyOC4HevdPDba9f68tHR1rLJd/AzcRs43GhnnzXuMtJRSCQgMeQCbHIcLjgK8ySTaRoo65nLs39Fy+H0ZnLs39FyAZnLs39FyAZnLs39FyAZnLs39FyAvcRad7cbqYuY4D1g0lpA1HhQH6GwvSg4TecuYadTaido+TWuAHyQETNBtJ+01HmQDNBtJ+01HmQDNBtJ+01HmQDNBtJ+01HmQDNBtJ+01HmQDNBtJ+01HmQDNBtJ+01HmQDNBtJ+01HmQDNBtJ+01HmQDNBtJ+01HmQDNBtJ+01HmQDNBtJ+01HmQDNBtJ+01HmQDNBtJ+01HmQDNBtJ+01HmQDNBtJ+01HmQDNBtJ+01HmQDNBtJ+01HmQDNBtJ+01HmQDNP/JP2qo8yAZoNpP2mo8yAZoNpP2mo8yAZmNpP2mo8yAZoNpP2mo8yAZoNpP2mo8yAZoNpP2mo8yAZoNpP2mo8yAZoNpP2mo8yAZoNpP2mo8yA9KbB7HVLA50rhlNNnzzPbcG4Ja5xBsQD8kB/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data:image/jpeg;base64,/9j/4AAQSkZJRgABAQAAAQABAAD/2wCEAAkGBxESBhQUEhIVFhUUGBYXGBgUFBUUFxcXFxYeHBcUFRQYKCghGBomHBgVIjEiJSktLi4uGSAzODMsNygtLisBCgoKDg0OGxAQGy0kICQzLDg0LCwsLCwvNi8sLS8sLTcsMCwsLCw0LDQsLDQ0LC8sNCwsNC0tLywsLCwsLCw0LP/AABEIAMsA+AMBEQACEQEDEQH/xAAcAAEAAwADAQEAAAAAAAAAAAAABAUGAQIDBwj/xABJEAABAwIABwwHBgIJBQAAAAABAAIDBBEFBhIUITFTFSJBUXFzkpOUsdHSBxM2VGGBkSMyNEKhwVLCFyQzN2KCorLhFiZjcvD/xAAaAQEAAwEBAQAAAAAAAAAAAAAAAwQFBgIB/8QAOhEAAgECAgUJBwIGAwAAAAAAAAECAwQFERIhMUFREyJhcZGxwdHwBhQyUoGh4SM1FSQzQnLxFjRD/9oADAMBAAIRAxEAPwD49u9We9T9dJ4oBu9We9T9dJ4oBu9We9T9dJ4oBu9We9T9dJ4oC9xdwrl08ucVlQHgb37eUaLa22Ok34CoHRvK9eFK1jnn619BetVa6EnXeT3fjpKN2HawOsaqfrpPFW61KVKbpzWTWooJ5rM43erPep+uk8VGfRu9We9T9dJ4oBu9We9T9dJ4oBu9We9T9dJ4oBu9We9T9dJ4oBu9We9T9dJ4oBu9We9T9dJ4oBu9We9T9dJ4oBu9We9T9dJ4oD0p8O1ZnbepnIuLj10mkX0jWrVlRda4hTyzza/P2PM3lFk3DeMk7qkernnbYWP20mk8l+BX8cVONzycIpaO3Iit1JR1srt3qz3qfrpPFYxON3qz3qfrpPFAN3qz3qfrpPFAN3qz3qfrpPFAN3qz3qfrpPFAN3qz3qfrpPFAN3qz3qfrpPFAN3qz3qfrpPFAN3qz3qfrpPFAN3qz3qfrpPFAN3qz3qfrpPFAN3qz3qfrpPFAN3qz3qfrpPFAX+IWHqv/AKwphnMxBfYh0r3AgggggmxQGPQBAEAQHLXWdfiUlKrOlNVIPJrWj41nqZqMaqiiloYnUseS5o3+gjRbU7+J1+FfbaxxS5p1b65mpLPZv7NySy1cC5dVbXKMKKyZllEVAgCAIAgJOYvzT1lt7+vLbiUXKx09DeXf4fX9394y5v34Z9RGUpSCAIC7xVkp21bnVDbtDdGi4B+I5Fu4HQk5Trr+xbdnrUQV28kkVVW9rqp5YCGlzi0HWAToB+SyLiq6tWVR7232k0VkkjxUJ9CAICTV0L42guGviN/kVHTqxnnkXbvD61qouotpGUhSCAIAgCAIAgCAnU2C5H0TpBazb6CdJtrsr9HDqtWhKtHLJeG0ilVjGSiyxxC9saXnB3FUCUoEAQBAEAQHtSy5MmnUda2MFxD3SvlP4Jan5+txHUhpLpFTFkyfA6l4xfD3Z12l8EtcX0cPp+T7TnpI8VlHsIAgCAnOmduWG30X1fNbtSxt1hULlQWm3ln0Zs9q9r6PIaT0OBBWEeAgCAlu3tF8XLqqn8ng6j/dVf2/13kC51TqIi5UnCAIAgNljFTtfiZSztaMq+S8jhNiLm2jW39VjWk5QvKlJvVu9fUy6eKXde/nQuKjkormp7vSMatk1AgCAIAgCAIDlou6w1lfUm3kgbPGBjabFCCAN+0kJMhtpHC5oPKWjkCj93xC2rz5VtU5LUk9T61x4mNbU6076dWb5u5Z6iqxC9saXnB3FezZKBAEAQBAEAQFjQxtkhLXGxbqWtPE51rSNpKGk09T39CXTu6j7SoxcnJvIhSwlrtP14FWvMPuLR5Vo5dO7tPEZqWw81SPQQBASpvwTV1F+9HB6CW9+ZDH+oyKuXJggPWmhL5QFNQpOcs8s0tvUfG8j1wjontxBaWM3/vdSOisoxWSXeeKcdFEVY5IEAQBAbbAn2/o+qYjrhOWNV7fe/ZyxLn9LEKc/m1eBzt3+jilKov7tXh5GJW2dEEAQBAEAQBAa/FHBMcdKa2q0RR6Y2m13vGqwOvTq+PIsi/upymrah8T2vgjBxO7nUmrO3+J7XwXraUWHMMSVNYXO0NBOQ0amg8Hx4NK2pVq1SMVVlpNLabFClyUFFvN73xJuIXtjS84O4rwTFAgCAIAgCAIAgJEVSQLO0hb9ljtSnHkrhcpDg9v5+pFKknrWpnZ1O1wuw/JWauD295B1cPl1we3116uk8qo46pnU0cgOlhHKLLFtcNuLqcoUo56LyetZJ9JLKaW07ima377vkFtrBLW1Wle1kn8q2+f2IuUlL4Ua3GHC2D5sVqaKGD1cjLXdYC1hZ13a35R06VlWOC1VWnVu7n+XnnyazfHVmnqjktW3WeE5KTy2mNlpi34jjClv8EuLVaa58OK8fWRNGopHSKMufYKlY2VW8qqnTXW9yXSepSUVmyRLKGNyWa+ErcvryjYUXZ2m3+6Xh62dZFGLk9KRFJ0rlyc4QBAEAQH0T0S4MfM6oDgRC9mTlHUXXtZoOh2gm65/G6sY6DT5yZkYjbQuakIqaUo68t+RlMPYs1NJO4SMJaCQHtF2EDhuNXzWpbX1G4S0Xr4PaW6F/b1pOMJLNbvW0plcLgQBAEAQGgxSwBnNSXyHJgi0yOva/Dkg954As+/vOQiow1zexGXieIe7QUKeucti8fIY3YwZzUhkYyYItDG8BtoyyOTVxD5pYWfIR0pa5va/A+YXh/u0HOeuctr8DPrQNUv8QvbGl5wdxQFAgCAIAgCAIAgCA7MeQ64NivdOpOnLSg2n0aj41mTsIYXkla0Gwt/DwnjS1q1bZSVKTWlty6A0ntK9eW23mz6SpvwbV02I/tFv1+ZDD+ozyinc3Vq4ll2OLXNnqg84/K9n4+h7lTUtpPra6M0jRG3Jd+Y2t+vCixW4hyjpvLT25eHd+SKFJ6XOKtZhYCAIAgCA1eL2K7TT5xWO9VA2xAdoMnF8QD9Ssm7xB6XI260pv7GHfYo1L3e1WlN/b12F9i/jWZsZo4Ymerpw17WsbYXsLhzuLVqHHwqhd4dyVtKpN5z1Zszb3C+QtJVpyzqZrN+C8ykdjXVUuFpo8oSxtkkbkyadAcRYHWB8NSvLDqFxSjPLRbS1rqNFYTb3VCFTLRk0ta6iUJcFVv3mmlmOi4sGE/7f0BUWjfWux6cfv595Bo4lZfC+Ugu3z7yrjxPmkqnMhex+TfSbsuAbXGtade6jQpRqVVlnu29JpVMTp0aaqVU1nu2nv8A0f13FH0/+FS/jNt09hW/5BZ9PYP6P67ij6f/AAn8ZtunsH/ILPp7CLX4o1FO1rpiwNc4N3rso/Gw4dAKt2l5C7k4UdqWevUiza4pRum40c80s9ayRMxpw3G2hbR0htCwDLdwvJ02Pz1/HkVWzs6iqyr3Hx8OHrcVcPsajqyurn43sXDd/roMktU3AgL/ABC9saXnB3FAUCAIAgCAIAgCAIAgCAICVN+DaunxH9ot+vzIYf1GRVzBMEAQBAEAQGmxbomsoDVyR5bY3/m0t0W0W4Tc/VULmopy93Usm19SncVKVRu2c9GTW7b9PWwrsP4fmq6i8hs0fdY2+S35cJ+KktbOnbRyjt3veebKwpWkcobd7e1nviTIRjTBbhcR8i03XjEknazzI8XinZ1M+HidMcYw3GeoAFt+T8yASfqSV6w9t20M+B6wqTlZ02+BTK4aB7x1krRvZHjg0OI0cWheZRjPVJZ9ZHKlCXxRT60d90p9tJ03eK8chS+VdiPPu1H5F2IbpT7aTpu8U5Cl8q7EPdqPyLsRw6vmOuR55XEj6Fe6cY03nBJPoPUaNODzjFLqRHJ0r0SHCAIC/wAQvbGl5wdxQFAgCAIAgCAIAgCAIAgCAlTfg2rp8R/aLfr8yGH9RkVcwTBAEAQBActaS4AC5OgAL43lrZ8bSWbNrjoc3xfpaQa7esk08PxHxcXfRYuHLlripcPqXrqOewle8XVW6ezYvXVkYlbZ0RPwC8Nw5ASbASx3Pwygq90s6E0uD7itexcreol8r7i29IkZGNMl/wAwYRyZIHeCqmENO1jl095QwKSdlHLdn3maWmbAQBAEAQBAEAQF/iF7Y0vODuKAoEAQBAEAQBAEAQBAEAQE+opnjBcbyxwYTYOLTkk6dAdqJXSYhVg8LoQTWa2rPXv3EMFz2QFzZMEAQBAEBoMRsHeuxjjuN6z7R3+XV+tln4nX5K3lxert/Bl4xccjaSy2vUvr+CPjbhD1+MEr76Aclv8A6t0eJ+aksKPI28Y79vaS4Zb8hawhv2vrZTq4Xz1pZMmqY7+FzT9CvE1pRaPFSOlBx4pmq9J0dsPtdf78TTyWJCysFl+g1wbMT2elnbOPCT8DILYN4IAgCAIAgCAIC/xC9saXnB3FAUCAIAgCAIAgCAIAgCAID6BjJLWs9HtPHLFGIjkDKBu8AAujDm/lJHDwqacbZQThJ6e9Navozys8z5+oT0EAQBASKGikmqRHE0ucdQHeeIKOrVhSjpTeSIq1aFGDnUeSRp6umODI8kTgyyN37Wa23GhpHFp1lUaFWnfJuUNSepv1tKdncW+I05cpS1J81vwe58TILSNEIDkHSgN16T6R4ZSyub96PJLv8Vgck8R0lZeGUKlFTUlkm9RjYPaVbZVIzWSbzRhFqGyEAQBAEAQBAEBf4he2NLzg7igKBAEAQBAEAQBAEAQBAXVTgJ9PRMlltZ1rAG5BIuAfkujw+0t7WPvN3ry2R4vz+29ld1NN6MTpPh6ealbDNI50TPuNOpvAOXR9F4s8RtqlxU95pxUau1pbPW1vbnrPcoNJaL2HphzFappKOOWVoDJPukEEgkXDXDgNtKybyhCjVlGnLSjnqZIs8s2Uiqn0IC1wDgGarqMmMWaPvPN8lvKeE/BVbq8p28c5PXw3lK9vqVpDSnt3LezR12GKfB9K6Cis6U6JJjY2NtTT+2ofErNpW1W8kqtxqjuj6/2ZFGzr4hNVrvVDdHz9ZvqMVLK50hc4lzjpJcSSfiSda24xUVklkjooxjFaMVkjovp6CAID6X6QqKpdijRySEuyGt9YOEOdGN862vURf4qnR04zbnJNPYvW3UUqPKxqN1Jpxl8K7X9dR80VwuhAEAQBAEAQBAX+IXtjS84O4oCgQBAEAQBAEAQBAEAQFhhGqe6mjY55IaNAJuAumx6EadC3hv0dfYkQUlzmyvXMk5c4VwzUT4KiZLK57YtDQbaNFrnjNtGldDdW1J4XSuILnZ5N9q8CJSem0ymXPEps4MGYMp4GyTyOlymghrSLOPDobYgcpWLKve1pOFJKOW9/nwGNWlanRpuzms5bc8tmW1f6bOmH8dfWYNENNGYWajYjSwCwYANQ416tcK0Kjq1npPx4k11OndUaUatNaUMtfTlu6Osx62CEIAgCA1+KWBmMYaurAEUYDmNOt54HW4tVhwkqnilK7jSiqcHlPVpGNitas0qFBa5am+BxT4+VG6znyb6F5AMR0hrdVmX1G31VephcJUY003nHY+kVcGpzt40lJ6Udjz3+XcTMMYnxS4GfXUUg9UA5xjdoIyTvg08Fv4T9dSuWNO5dJuvlmvuW8O965Jq5SzWpPj0swqsF4IAgCAIAgCAv8QvbGl5wdxQFAgCAIAgCAIAgCAIAvqWbyBKr/vgcQXTe07yq0qfCPruIaOxsirmCYlR6aE/ArqLX9bBasPkefc/MglqqIirlycIAgCAIAgCA2uGyT6PaZxJuXhp08DQ4AfoFWjitzWrytZvmRWrVr3bWYlvcTliNSk/hS8jFKybZt8UnufiXXRabAZdhpucnVk/5Asi+qzp3NLKTye1btv5MHEqs6V5Qyk8m9az1bfyYha5vBAEAQBAEAQF/iF7Y0vODuKAoEAQBAEAQBAEAQBAdmDfhS0IadWMXva7z49h715+3+S3faeed4o8IrxZFR+EjLnSYl0Wljh8F1Ps9+pRuKPGPmthBV1NMiLlicIAgCAIAgCA2uGP7t6XnPOsS3/canV5HO2v7tV6vIxS2zoja+jQ3mqWfxxa+K1x/N+ixcZ1KnLg/Xcc77Qao0p8Jeu4xbhvltI6FHCH0IAgCAIAgL/EL2xpecHcUBQIAgCAIAgCAIAgCA7wj7YcoV3DoqV3ST+aPeeZ/Cz0rT/WCr3tFJyv557su48UfhPBYhKSaE/b8oXQ+zNTRvdF7014+BFWXNPCQWkI+KxrqnydecODfeSReaOqrn0IAgCAIAgNtU770YRl2tktm/DfEdxKxIc3E5Jb14HO0+bjEkt68EYlbZ0RqvRrLbGYDTvmPHcdP0KysZjnbZ8GjE9oI52bfBryKDC0eThWZvFI8fRxV+3lpUovoXcalrLSowfFLuIimJwgCAIAgCAv8QvbGl5wdxQFAgCAIAgCAIAgCAID1pfxAWrgizv6XX4Hip8LFV+IPKvmNNu+q58RT+FHkss9nrTG045VpYPU5O9py6e/UeKizizmrFqgqXHafJ39Rccn2o+UnnFHisgkCAIAgCAIDav8A7rhzv85WIv3R9Xgc6v3l/wCPgYpbZ0Rd4lz5GM8Bva7snpAi36qjiUdK2mugzsWhp2dRdHccY5wZGM84sBd2Vo/xAH919w6elbQfR3DCZ6dnTfR3ailV00QgCAIAgCAv8QvbGl5wdxQFAgCAIAgCAIAgCAID3oh/WB81u+zkW7+OW5PuIq3wnnL/AGp5T3rMvmndVGvml3s9x+FHRVT0ctO+UlKehOMuDR8ewk14+0B4wuh9p4fzMKi2SiiKjsyIq5omCAIAgCAIDawnL9GDxq9XL9d8D/N+ixJc3E10rw/Bzs+ZjCfzR8PwYpbZ0RMwPNkYWide2TIw3PAMoXUNxDTpSjxTK91DToTjxT7i99JMOTjMTb77GO5eC/6Khg8s7bLg2ZuAT0rNLg2vHxMstU2ggCAIAgCAv8QvbGl5wdxQFAgCAIAgCAIAgCAICTQD7b5LpPZeL97cuEX4ENf4SO475c/VkpVJNb2yVbDhRn0ICXVaYGFdRjf6tlbV9+WX2XkQU9UmiIuXJwgCAIAgCA2mD/7s5+dHexYtb9yh1eZz1f8Ad6f+PmYtbR0Jyx1nA8WlfGs1kfGs1kbP0lMBnppdpFrGo206OksbBnlGpDg/Xcc/7PvKNWnwl67jFraOhCAIAgCAIC/xC9saXnB3FAUCAIAgCAIAgCAIAgLDBORdxdxfpw/Na+E+9Jznb7lr2bPr1D9P+8gHWsgHCAIDVzVdCcRmsEZzkEb62m+Vpdl8LcnRkqy6GJTocrKedBaks9/QuOb28DOjCsrvPPmmUVY0QgCAIAgCA0tDhG2J0sGT95xflX1WLTa3y/UKs7DTrq50tiyy7SlLDtO6V1pfCssu3f8AUzSsl0IDf49SQvxQoXsaQbANJ1huRvgeO5A+iyLFxVxUitu/tMLDWo3dWC27+0wC1zdCAIAgCAIC/wAQvbGl5wdxQFAgCAIAgCAIAgCAICVRanci6f2c+C4/x8yGtuIq5gmCAICVDpo3LqMO/Uwi4hw19z8CCeqoiKuXJwgCAIAgCA2mLI/7Grv/AL8oWLet+/UV62nPYg3/ABGgvW0xa2joQgNph45fo+o3asl2Tbj0OF/9KxbXm4hVjxWfd5nPWXMxStHis+7zMWto6EIAgCAIAgL/ABC9saXnB3FAUCAIAgCAIAgCAIAgJVL/AGD+T9l1GCPRsrqS26O36MgqfFEirlycIAgJVF9xw+C6j2eenSuKXGP03ryIKu1MirlycIAgCAIAgNriecrFKvYdQaXX/wAh0f6ViYhzbujLp8fyc7inNvrea45ff8mKW2dEEBtKgZfoxjJ0erl0W4d8Rp6RWLDm4nJcV67jnqfMxiSX90fBeRi1tHQhAEAQBAEBf4he2NLzg7igKBAEAQBAEAQBAEAQEqm/DP5P2XUYPqw66k9mXg/MgqfHEirlycIAgJNAftuULpPZieV3KD2OL8CGt8JHcN8Vz9aGhUlF7m+8lWw4UZ9CAIAgCA2mJPs5X82f9jli4l/2KPX4o57F/wDt2/X4oxa2joQgNrR7/wBGUoOj1cuj475uvpLFqc3E4vivPyOdq8zGIP5o+D8jFLaOiCAIAgCAIC/xC9saXnB3FAUCAIAgCAIAgCAIAgJUH4Ny6fDv2i46/Ihn/URFXMEwQBAe9Gf6wFs+z9TQv4dOa+zI6q5rOlQLTHlVXFKfJ3lWPS/vrPUHnFHmqB6CAIAgCA2vo2+7V814rExj/wAuvyOdx/8A8f8ALyMUts6IIDaYvb/ECsadTXZQtx2af5Vi3fNv6Ulv/Jzt9zMToyW/V3+Zi1tHRBAEAQBAEBf4he2NLzg7igKBAEAQBAEAQBAEAQGywe/BrMRpWzA527KydDr3/JknUG8d/BX7ijiNlTjFvKnUWzV91tz2EkHQlB5/EjGqgRhAEBa4rVVPFjDA+qYXwNeC9o03FuLhANjbhtZNOpDnUnlJbGFlvLL0h1FJLjG6Sii9XC5rbb3IDnAb5zWflGrR4q3d2V3bOLupaUpLPPPPtfE+KUZfCZhVD6EAQBAEB9C9EdIySWqa54aTG0W4bEkF3ILj6rMxKlGeg5PLJla4w+jd6LrT0dHXu8TATMAmIBygCQCNRAOsLTRZZ0QH030a1lH/ANE4RjmiL35JdytMZDQ0/lIc0m/Isu9cY16be17O38lK5rWtKpB1o5yeqLyz3rs2nzJahdCAIAgCAIC/xC9saXnB3FAU+Zy7N/RKAZnLs39FyAZnLs39FyAZnLs39FyAZnLs39FyAZnLs39FyAZnLs39FyAZnLs39FyAt8VoomYXa6qhe6MA/kc4B3AXNGsa9Cq3irun/LvKWaLNpKjGpnWWaI+HI/WYVkdDFIIyd4C12gftwq7K7urmEHdS0ppJZ+vuRVVT5R8ksokDM5dm/ouXgjGZy7N/RcgGZy7N/RcgGZy7N/RcgLvCeE5JsDxw5sW5Ft9kngFt6LaL8Kv3F9y1GNNx2b+ohhS0ZOWZSZnLs39FyoEwzOXZv6LkAzOXZv6LkAzOXZv6LkAzOXZv6LkBsPRjSyDDMl2OH2R1tI/MOFY2NJujHLj4MzMUw+4vqcadCObTz2pasnxMlNQSiZwMb7gkHenWCtiLTSaNPJrUzpmcuzf0XL6DV4hPMUk4kuwPYBvgQCNNyOC4HevdPDba9f68tHR1rLJd/AzcRs43GhnnzXuMtJRSCQgMeQCbHIcLjgK8ySTaRoo65nLs39Fy+H0ZnLs39FyAZnLs39FyAZnLs39FyAZnLs39FyAvcRad7cbqYuY4D1g0lpA1HhQH6GwvSg4TecuYadTaido+TWuAHyQETNBtJ+01HmQDNBtJ+01HmQDNBtJ+01HmQDNBtJ+01HmQDNBtJ+01HmQDNBtJ+01HmQDNBtJ+01HmQDNBtJ+01HmQDNBtJ+01HmQDNBtJ+01HmQDNBtJ+01HmQDNBtJ+01HmQDNBtJ+01HmQDNBtJ+01HmQDNBtJ+01HmQDNBtJ+01HmQDNBtJ+01HmQDNBtJ+01HmQDNBtJ+01HmQDNP/JP2qo8yAZoNpP2mo8yAZoNpP2mo8yAZmNpP2mo8yAZoNpP2mo8yAZoNpP2mo8yAZoNpP2mo8yAZoNpP2mo8yAZoNpP2mo8yAZoNpP2mo8yA9KbB7HVLA50rhlNNnzzPbcG4Ja5xBsQD8kB/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C:\Users\Michael\Downloads\f1kp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3048000"/>
            <a:ext cx="6731591" cy="354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7620000" cy="4800600"/>
          </a:xfrm>
        </p:spPr>
        <p:txBody>
          <a:bodyPr/>
          <a:lstStyle/>
          <a:p>
            <a:r>
              <a:rPr lang="en-US" dirty="0" smtClean="0"/>
              <a:t>Synchronizing front and side views</a:t>
            </a:r>
          </a:p>
          <a:p>
            <a:r>
              <a:rPr lang="en-US" dirty="0" smtClean="0"/>
              <a:t>Conversion between </a:t>
            </a:r>
            <a:r>
              <a:rPr lang="en-US" dirty="0"/>
              <a:t>pixels and </a:t>
            </a:r>
            <a:r>
              <a:rPr lang="en-US" dirty="0" smtClean="0"/>
              <a:t>centimeters</a:t>
            </a:r>
          </a:p>
          <a:p>
            <a:r>
              <a:rPr lang="en-US" dirty="0" smtClean="0"/>
              <a:t>Inconsistency of depth images</a:t>
            </a:r>
          </a:p>
          <a:p>
            <a:r>
              <a:rPr lang="en-US" dirty="0" smtClean="0"/>
              <a:t>Skeleton somewhat unreliable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5" descr="C:\Users\Michael\Downloads\167_depth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45" y="2880360"/>
            <a:ext cx="256032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Michael\Downloads\168_depth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76" y="4861560"/>
            <a:ext cx="256032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KinectData\weightSide1\Depth\128_depth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12" y="2880360"/>
            <a:ext cx="2560320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KinectData\weightSide1\Depth\129_depth.bmp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811" y="4861560"/>
            <a:ext cx="2560321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5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7620000" cy="4800600"/>
          </a:xfrm>
        </p:spPr>
        <p:txBody>
          <a:bodyPr/>
          <a:lstStyle/>
          <a:p>
            <a:r>
              <a:rPr lang="en-US" dirty="0" smtClean="0"/>
              <a:t>Replace need for personal assistant</a:t>
            </a:r>
          </a:p>
          <a:p>
            <a:r>
              <a:rPr lang="en-US" dirty="0"/>
              <a:t>S</a:t>
            </a:r>
            <a:r>
              <a:rPr lang="en-US" dirty="0" smtClean="0"/>
              <a:t>trength training at home</a:t>
            </a:r>
          </a:p>
          <a:p>
            <a:r>
              <a:rPr lang="en-US" dirty="0" smtClean="0"/>
              <a:t>Remove subjectivity </a:t>
            </a:r>
          </a:p>
          <a:p>
            <a:r>
              <a:rPr lang="en-US" dirty="0" smtClean="0"/>
              <a:t>Affordable technology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95566"/>
            <a:ext cx="5867400" cy="329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0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[1] J. </a:t>
            </a:r>
            <a:r>
              <a:rPr lang="en-US" dirty="0" err="1"/>
              <a:t>Smisek</a:t>
            </a:r>
            <a:r>
              <a:rPr lang="en-US" dirty="0"/>
              <a:t>, M. </a:t>
            </a:r>
            <a:r>
              <a:rPr lang="en-US" dirty="0" err="1"/>
              <a:t>Jancosek</a:t>
            </a:r>
            <a:r>
              <a:rPr lang="en-US" dirty="0"/>
              <a:t>, and T. </a:t>
            </a:r>
            <a:r>
              <a:rPr lang="en-US" dirty="0" err="1"/>
              <a:t>Pajdla</a:t>
            </a:r>
            <a:r>
              <a:rPr lang="en-US" dirty="0"/>
              <a:t>, “3d with Kinect,” in </a:t>
            </a:r>
            <a:r>
              <a:rPr lang="en-US" i="1" dirty="0"/>
              <a:t>ICCV</a:t>
            </a:r>
            <a:endParaRPr lang="en-US" dirty="0"/>
          </a:p>
          <a:p>
            <a:r>
              <a:rPr lang="en-US" i="1" dirty="0"/>
              <a:t>Workshops</a:t>
            </a:r>
            <a:r>
              <a:rPr lang="en-US" dirty="0"/>
              <a:t>, pp. 1154–1160, 2011.</a:t>
            </a:r>
          </a:p>
          <a:p>
            <a:r>
              <a:rPr lang="en-US" dirty="0"/>
              <a:t>[2] E. E. Stone and M. Skubic, “Evaluation of an Inexpensive Depth</a:t>
            </a:r>
          </a:p>
          <a:p>
            <a:r>
              <a:rPr lang="en-US" dirty="0"/>
              <a:t>Camera for passive in-home fall risk assessment,” in </a:t>
            </a:r>
            <a:r>
              <a:rPr lang="en-US" i="1" dirty="0" err="1"/>
              <a:t>PervasiveHealth</a:t>
            </a:r>
            <a:r>
              <a:rPr lang="en-US" dirty="0"/>
              <a:t>,</a:t>
            </a:r>
          </a:p>
          <a:p>
            <a:r>
              <a:rPr lang="en-US" dirty="0"/>
              <a:t>pp. 71–77, 2011.</a:t>
            </a:r>
          </a:p>
          <a:p>
            <a:r>
              <a:rPr lang="en-US" dirty="0"/>
              <a:t>[3] S. </a:t>
            </a:r>
            <a:r>
              <a:rPr lang="en-US" dirty="0" err="1"/>
              <a:t>Obdrzalek</a:t>
            </a:r>
            <a:r>
              <a:rPr lang="en-US" dirty="0"/>
              <a:t>, G. </a:t>
            </a:r>
            <a:r>
              <a:rPr lang="en-US" dirty="0" err="1"/>
              <a:t>Kurillo</a:t>
            </a:r>
            <a:r>
              <a:rPr lang="en-US" dirty="0"/>
              <a:t>, F. </a:t>
            </a:r>
            <a:r>
              <a:rPr lang="en-US" dirty="0" err="1"/>
              <a:t>Oﬂi</a:t>
            </a:r>
            <a:r>
              <a:rPr lang="en-US" dirty="0"/>
              <a:t>, R. </a:t>
            </a:r>
            <a:r>
              <a:rPr lang="en-US" dirty="0" err="1"/>
              <a:t>Bajcsy</a:t>
            </a:r>
            <a:r>
              <a:rPr lang="en-US" dirty="0"/>
              <a:t>, E. </a:t>
            </a:r>
            <a:r>
              <a:rPr lang="en-US" dirty="0" err="1"/>
              <a:t>Seto</a:t>
            </a:r>
            <a:r>
              <a:rPr lang="en-US" dirty="0"/>
              <a:t>, H. Jimison and M. Pavel “Accuracy and Robustness of Kinect Pose Estimation in the Context of Coaching of Elderly Population”</a:t>
            </a:r>
          </a:p>
          <a:p>
            <a:r>
              <a:rPr lang="en-US" dirty="0"/>
              <a:t>[4] J.-D. Huang, “</a:t>
            </a:r>
            <a:r>
              <a:rPr lang="en-US" dirty="0" err="1"/>
              <a:t>Kinerehab</a:t>
            </a:r>
            <a:r>
              <a:rPr lang="en-US" dirty="0"/>
              <a:t>: A </a:t>
            </a:r>
            <a:r>
              <a:rPr lang="en-US" dirty="0" err="1"/>
              <a:t>kinect</a:t>
            </a:r>
            <a:r>
              <a:rPr lang="en-US" dirty="0"/>
              <a:t>-based system for physical rehabilitation a pilot study for young adults with motor disabilities,” in </a:t>
            </a:r>
            <a:r>
              <a:rPr lang="en-US" i="1" dirty="0"/>
              <a:t>In Proceedings of ASSETS11</a:t>
            </a:r>
            <a:r>
              <a:rPr lang="en-US" dirty="0"/>
              <a:t>, (Dundee, Scotland, UK.), pp. 319–320, October 2426 2011.</a:t>
            </a:r>
          </a:p>
          <a:p>
            <a:r>
              <a:rPr lang="en-US" dirty="0"/>
              <a:t>[5] B. Lange, C.-y. Chang, E. Suma, B. Newman, A. S. Rizzo, and M. Bolas, “Development and evaluation of low cost game-based balance rehabilitation tool using the </a:t>
            </a:r>
            <a:r>
              <a:rPr lang="en-US" dirty="0" err="1"/>
              <a:t>microsoft</a:t>
            </a:r>
            <a:r>
              <a:rPr lang="en-US" dirty="0"/>
              <a:t> </a:t>
            </a:r>
            <a:r>
              <a:rPr lang="en-US" dirty="0" err="1"/>
              <a:t>kinect</a:t>
            </a:r>
            <a:r>
              <a:rPr lang="en-US" dirty="0"/>
              <a:t> sensor</a:t>
            </a:r>
            <a:r>
              <a:rPr lang="en-US" i="1" dirty="0"/>
              <a:t>,” Conference</a:t>
            </a:r>
            <a:endParaRPr lang="en-US" dirty="0"/>
          </a:p>
          <a:p>
            <a:r>
              <a:rPr lang="en-US" i="1" dirty="0"/>
              <a:t>Proceedings of the International Conference of IEEE Engineering in Medicine and Biology Society</a:t>
            </a:r>
            <a:r>
              <a:rPr lang="en-US" dirty="0"/>
              <a:t>, vol. 2011, pp. 1831–1834.</a:t>
            </a:r>
          </a:p>
          <a:p>
            <a:r>
              <a:rPr lang="en-US" dirty="0"/>
              <a:t>[6] M. J. D. Taylor, D. McCormick, T. </a:t>
            </a:r>
            <a:r>
              <a:rPr lang="en-US" dirty="0" err="1"/>
              <a:t>Shawis</a:t>
            </a:r>
            <a:r>
              <a:rPr lang="en-US" dirty="0"/>
              <a:t>, R. </a:t>
            </a:r>
            <a:r>
              <a:rPr lang="en-US" dirty="0" err="1"/>
              <a:t>Impson</a:t>
            </a:r>
            <a:r>
              <a:rPr lang="en-US" dirty="0"/>
              <a:t>, M. Griffin “Activity-promoting gaming systems in exercise and rehabilitation”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1617</TotalTime>
  <Words>411</Words>
  <Application>Microsoft Office PowerPoint</Application>
  <PresentationFormat>On-screen Show (4:3)</PresentationFormat>
  <Paragraphs>50</Paragraphs>
  <Slides>10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Adjacency</vt:lpstr>
      <vt:lpstr>Creating an Automated Coaching Assistant: Implementing Technology to Assess Quality of Strength Training</vt:lpstr>
      <vt:lpstr>Earlier Work</vt:lpstr>
      <vt:lpstr>This Semester</vt:lpstr>
      <vt:lpstr>Performing the Exercise</vt:lpstr>
      <vt:lpstr>Common Errors</vt:lpstr>
      <vt:lpstr>How this Agent Works</vt:lpstr>
      <vt:lpstr>Challenges</vt:lpstr>
      <vt:lpstr>Conclusion</vt:lpstr>
      <vt:lpstr>References</vt:lpstr>
      <vt:lpstr>Questions???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with Gaming Technology: Using the Microsoft Kinect to Improve Physical Fitness</dc:title>
  <dc:creator>Owner</dc:creator>
  <cp:lastModifiedBy>Owner</cp:lastModifiedBy>
  <cp:revision>84</cp:revision>
  <dcterms:created xsi:type="dcterms:W3CDTF">2014-12-02T00:06:21Z</dcterms:created>
  <dcterms:modified xsi:type="dcterms:W3CDTF">2014-12-25T19:33:00Z</dcterms:modified>
</cp:coreProperties>
</file>